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9" r:id="rId5"/>
  </p:sldMasterIdLst>
  <p:notesMasterIdLst>
    <p:notesMasterId r:id="rId15"/>
  </p:notesMasterIdLst>
  <p:sldIdLst>
    <p:sldId id="300" r:id="rId6"/>
    <p:sldId id="302" r:id="rId7"/>
    <p:sldId id="317" r:id="rId8"/>
    <p:sldId id="315" r:id="rId9"/>
    <p:sldId id="305" r:id="rId10"/>
    <p:sldId id="316" r:id="rId11"/>
    <p:sldId id="314" r:id="rId12"/>
    <p:sldId id="313" r:id="rId13"/>
    <p:sldId id="303" r:id="rId14"/>
  </p:sldIdLst>
  <p:sldSz cx="10691813" cy="7559675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367">
          <p15:clr>
            <a:srgbClr val="A4A3A4"/>
          </p15:clr>
        </p15:guide>
        <p15:guide id="3" pos="3458" userDrawn="1">
          <p15:clr>
            <a:srgbClr val="A4A3A4"/>
          </p15:clr>
        </p15:guide>
        <p15:guide id="4" orient="horz" pos="2358" userDrawn="1">
          <p15:clr>
            <a:srgbClr val="A4A3A4"/>
          </p15:clr>
        </p15:guide>
        <p15:guide id="5" orient="horz" pos="1156" userDrawn="1">
          <p15:clr>
            <a:srgbClr val="A4A3A4"/>
          </p15:clr>
        </p15:guide>
        <p15:guide id="6" orient="horz" pos="45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5D6"/>
    <a:srgbClr val="8FAADC"/>
    <a:srgbClr val="FF3300"/>
    <a:srgbClr val="0B3665"/>
    <a:srgbClr val="6EACC8"/>
    <a:srgbClr val="FF9900"/>
    <a:srgbClr val="3399FF"/>
    <a:srgbClr val="2D6BDB"/>
    <a:srgbClr val="1E51AE"/>
    <a:srgbClr val="0F2A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6" autoAdjust="0"/>
    <p:restoredTop sz="96224" autoAdjust="0"/>
  </p:normalViewPr>
  <p:slideViewPr>
    <p:cSldViewPr snapToGrid="0" showGuides="1">
      <p:cViewPr varScale="1">
        <p:scale>
          <a:sx n="142" d="100"/>
          <a:sy n="142" d="100"/>
        </p:scale>
        <p:origin x="2070" y="60"/>
      </p:cViewPr>
      <p:guideLst>
        <p:guide pos="3367"/>
        <p:guide pos="3458"/>
        <p:guide orient="horz" pos="2358"/>
        <p:guide orient="horz" pos="1156"/>
        <p:guide orient="horz" pos="4558"/>
      </p:guideLst>
    </p:cSldViewPr>
  </p:slideViewPr>
  <p:outlineViewPr>
    <p:cViewPr>
      <p:scale>
        <a:sx n="33" d="100"/>
        <a:sy n="33" d="100"/>
      </p:scale>
      <p:origin x="0" y="-149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A9AF-572E-4872-BEC0-7C4F79FCE70F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4670A-C086-4EFE-B9A5-EA1DDAEA46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49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위쪽 모서리 37">
            <a:extLst>
              <a:ext uri="{FF2B5EF4-FFF2-40B4-BE49-F238E27FC236}">
                <a16:creationId xmlns:a16="http://schemas.microsoft.com/office/drawing/2014/main" id="{D8D3FE8F-A7ED-4CAF-99DE-EEEF3451DA96}"/>
              </a:ext>
            </a:extLst>
          </p:cNvPr>
          <p:cNvSpPr/>
          <p:nvPr userDrawn="1"/>
        </p:nvSpPr>
        <p:spPr>
          <a:xfrm flipV="1">
            <a:off x="425099" y="-1"/>
            <a:ext cx="719300" cy="1277253"/>
          </a:xfrm>
          <a:prstGeom prst="round2SameRect">
            <a:avLst>
              <a:gd name="adj1" fmla="val 11370"/>
              <a:gd name="adj2" fmla="val 0"/>
            </a:avLst>
          </a:prstGeom>
          <a:gradFill>
            <a:gsLst>
              <a:gs pos="85000">
                <a:schemeClr val="bg1">
                  <a:lumMod val="85000"/>
                </a:schemeClr>
              </a:gs>
              <a:gs pos="56000">
                <a:schemeClr val="bg1"/>
              </a:gs>
              <a:gs pos="27000">
                <a:schemeClr val="bg1">
                  <a:lumMod val="95000"/>
                </a:schemeClr>
              </a:gs>
            </a:gsLst>
            <a:lin ang="17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75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999FAE-1E1F-40A9-8E2E-1BC9088BD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91813" cy="70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5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999FAE-1E1F-40A9-8E2E-1BC9088BD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91813" cy="70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49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ACC4C18-9FD0-4443-BBD5-9953AD5E61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52"/>
          <a:stretch/>
        </p:blipFill>
        <p:spPr>
          <a:xfrm>
            <a:off x="0" y="-1"/>
            <a:ext cx="10691815" cy="755967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ABCD2B-240E-49CF-A098-6A3F2BABAB07}"/>
              </a:ext>
            </a:extLst>
          </p:cNvPr>
          <p:cNvSpPr/>
          <p:nvPr userDrawn="1"/>
        </p:nvSpPr>
        <p:spPr>
          <a:xfrm>
            <a:off x="-1" y="1167321"/>
            <a:ext cx="10691813" cy="623379"/>
          </a:xfrm>
          <a:prstGeom prst="rect">
            <a:avLst/>
          </a:prstGeom>
          <a:solidFill>
            <a:srgbClr val="0C1C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4FF54C-F5D4-435D-A79F-5C885C14DC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1167321"/>
          </a:xfrm>
          <a:prstGeom prst="rect">
            <a:avLst/>
          </a:prstGeom>
        </p:spPr>
      </p:pic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D4E605BA-DF97-4630-9916-DEAE8D843365}"/>
              </a:ext>
            </a:extLst>
          </p:cNvPr>
          <p:cNvSpPr/>
          <p:nvPr userDrawn="1"/>
        </p:nvSpPr>
        <p:spPr>
          <a:xfrm flipV="1">
            <a:off x="429698" y="-1"/>
            <a:ext cx="719300" cy="1277253"/>
          </a:xfrm>
          <a:prstGeom prst="round2SameRect">
            <a:avLst>
              <a:gd name="adj1" fmla="val 11370"/>
              <a:gd name="adj2" fmla="val 0"/>
            </a:avLst>
          </a:prstGeom>
          <a:gradFill>
            <a:gsLst>
              <a:gs pos="4667">
                <a:srgbClr val="FFAA01"/>
              </a:gs>
              <a:gs pos="22000">
                <a:srgbClr val="FFDA3F"/>
              </a:gs>
              <a:gs pos="80000">
                <a:srgbClr val="FFDA3F"/>
              </a:gs>
              <a:gs pos="100000">
                <a:srgbClr val="EA7B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35898D-8D3F-4187-88E8-DBBDE407D42B}"/>
              </a:ext>
            </a:extLst>
          </p:cNvPr>
          <p:cNvGrpSpPr/>
          <p:nvPr userDrawn="1"/>
        </p:nvGrpSpPr>
        <p:grpSpPr>
          <a:xfrm>
            <a:off x="425099" y="-1"/>
            <a:ext cx="723899" cy="360452"/>
            <a:chOff x="425099" y="-1"/>
            <a:chExt cx="723899" cy="360452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B2B1EBF-51D5-4886-A1C4-6B8334510FCC}"/>
                </a:ext>
              </a:extLst>
            </p:cNvPr>
            <p:cNvSpPr/>
            <p:nvPr userDrawn="1"/>
          </p:nvSpPr>
          <p:spPr bwMode="auto">
            <a:xfrm rot="5400000">
              <a:off x="605820" y="-180722"/>
              <a:ext cx="341583" cy="703025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EA7B00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1549BEC-7ED1-4165-A2F2-1D1BC667DBB9}"/>
                </a:ext>
              </a:extLst>
            </p:cNvPr>
            <p:cNvSpPr/>
            <p:nvPr userDrawn="1"/>
          </p:nvSpPr>
          <p:spPr bwMode="auto">
            <a:xfrm rot="16200000" flipH="1">
              <a:off x="606823" y="-181723"/>
              <a:ext cx="360451" cy="723898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EA7B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9EF57B10-8FA4-4D19-A4A4-D0C72DDDC1EB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914067" y="1091547"/>
            <a:ext cx="9777745" cy="1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8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971D2-4A72-444C-B43A-B7AB4731A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52324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4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586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913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7165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85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Ⅵ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35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Ⅶ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611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Ⅷ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01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4AB6494-0FDD-468E-B073-AAAB08A82B05}"/>
              </a:ext>
            </a:extLst>
          </p:cNvPr>
          <p:cNvSpPr txBox="1"/>
          <p:nvPr userDrawn="1"/>
        </p:nvSpPr>
        <p:spPr>
          <a:xfrm>
            <a:off x="503245" y="226684"/>
            <a:ext cx="5967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4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rgbClr val="0915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324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D1F678-97E2-4545-B1CA-A8C5C9E1BF73}"/>
              </a:ext>
            </a:extLst>
          </p:cNvPr>
          <p:cNvSpPr/>
          <p:nvPr userDrawn="1"/>
        </p:nvSpPr>
        <p:spPr>
          <a:xfrm>
            <a:off x="0" y="1038225"/>
            <a:ext cx="10692000" cy="162207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72DB6-D07F-46A4-A0CC-43AC7C97A5C7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116732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4143077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</a:rPr>
              <a:t>-</a:t>
            </a:r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r>
              <a:rPr lang="en-US" altLang="ko-KR" dirty="0">
                <a:latin typeface="맑은 고딕" panose="020B0503020000020004" pitchFamily="50" charset="-127"/>
              </a:rPr>
              <a:t>-</a:t>
            </a:r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EC054DA7-21D2-4C39-8817-9445E9BC3628}"/>
              </a:ext>
            </a:extLst>
          </p:cNvPr>
          <p:cNvSpPr/>
          <p:nvPr userDrawn="1"/>
        </p:nvSpPr>
        <p:spPr>
          <a:xfrm flipV="1">
            <a:off x="425099" y="-1"/>
            <a:ext cx="719300" cy="1277253"/>
          </a:xfrm>
          <a:prstGeom prst="round2SameRect">
            <a:avLst>
              <a:gd name="adj1" fmla="val 11370"/>
              <a:gd name="adj2" fmla="val 0"/>
            </a:avLst>
          </a:prstGeom>
          <a:gradFill>
            <a:gsLst>
              <a:gs pos="85000">
                <a:schemeClr val="bg1">
                  <a:lumMod val="85000"/>
                </a:schemeClr>
              </a:gs>
              <a:gs pos="56000">
                <a:schemeClr val="bg1"/>
              </a:gs>
              <a:gs pos="27000">
                <a:schemeClr val="bg1">
                  <a:lumMod val="9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B9D2E36-18E8-44C7-AD56-CFFCDEF667B8}"/>
              </a:ext>
            </a:extLst>
          </p:cNvPr>
          <p:cNvSpPr/>
          <p:nvPr userDrawn="1"/>
        </p:nvSpPr>
        <p:spPr>
          <a:xfrm>
            <a:off x="292101" y="-2"/>
            <a:ext cx="130274" cy="1200434"/>
          </a:xfrm>
          <a:prstGeom prst="triangle">
            <a:avLst>
              <a:gd name="adj" fmla="val 100000"/>
            </a:avLst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73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86" r:id="rId9"/>
    <p:sldLayoutId id="2147483685" r:id="rId10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 userDrawn="1">
          <p15:clr>
            <a:srgbClr val="F26B43"/>
          </p15:clr>
        </p15:guide>
        <p15:guide id="2" orient="horz" pos="2381" userDrawn="1">
          <p15:clr>
            <a:srgbClr val="F26B43"/>
          </p15:clr>
        </p15:guide>
        <p15:guide id="3" pos="3390" userDrawn="1">
          <p15:clr>
            <a:srgbClr val="F26B43"/>
          </p15:clr>
        </p15:guide>
        <p15:guide id="4" pos="3345" userDrawn="1">
          <p15:clr>
            <a:srgbClr val="F26B43"/>
          </p15:clr>
        </p15:guide>
        <p15:guide id="5" orient="horz" pos="748" userDrawn="1">
          <p15:clr>
            <a:srgbClr val="F26B43"/>
          </p15:clr>
        </p15:guide>
        <p15:guide id="6" pos="264" userDrawn="1">
          <p15:clr>
            <a:srgbClr val="F26B43"/>
          </p15:clr>
        </p15:guide>
        <p15:guide id="7" pos="6475" userDrawn="1">
          <p15:clr>
            <a:srgbClr val="F26B43"/>
          </p15:clr>
        </p15:guide>
        <p15:guide id="8" orient="horz" pos="441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7759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3" r:id="rId3"/>
    <p:sldLayoutId id="214748368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2673784" y="1473236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지능화 파일럿 프로젝트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673785" y="1882279"/>
            <a:ext cx="53442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논문 서론 및 이론적 배경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8F653-FE83-4AF6-AB26-497B8B62310D}"/>
              </a:ext>
            </a:extLst>
          </p:cNvPr>
          <p:cNvSpPr txBox="1"/>
          <p:nvPr/>
        </p:nvSpPr>
        <p:spPr>
          <a:xfrm>
            <a:off x="8122024" y="6099149"/>
            <a:ext cx="2166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2023. 10. 24.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3E9BCD32-33D0-4FF9-936A-7B4B8403CF69}"/>
              </a:ext>
            </a:extLst>
          </p:cNvPr>
          <p:cNvSpPr/>
          <p:nvPr/>
        </p:nvSpPr>
        <p:spPr>
          <a:xfrm>
            <a:off x="2274001" y="2801460"/>
            <a:ext cx="79605" cy="116889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양쪽 모서리가 둥근 사각형 166">
            <a:extLst>
              <a:ext uri="{FF2B5EF4-FFF2-40B4-BE49-F238E27FC236}">
                <a16:creationId xmlns:a16="http://schemas.microsoft.com/office/drawing/2014/main" id="{CB19F375-95FD-4D04-AD0D-AD922147E1FA}"/>
              </a:ext>
            </a:extLst>
          </p:cNvPr>
          <p:cNvSpPr/>
          <p:nvPr/>
        </p:nvSpPr>
        <p:spPr>
          <a:xfrm rot="5400000">
            <a:off x="4692990" y="-635487"/>
            <a:ext cx="1226229" cy="831276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76D2E2-CB53-4D23-BBB0-8CC55C1D3C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149720" y="4005511"/>
            <a:ext cx="8312763" cy="23099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0C67C9-A130-44A8-8C77-994FB81CA46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9720" y="2796571"/>
            <a:ext cx="8312763" cy="24134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140BC86A-5C3C-476B-BA40-08AC7D28AF09}"/>
              </a:ext>
            </a:extLst>
          </p:cNvPr>
          <p:cNvGrpSpPr/>
          <p:nvPr/>
        </p:nvGrpSpPr>
        <p:grpSpPr>
          <a:xfrm>
            <a:off x="1229327" y="2799797"/>
            <a:ext cx="1383244" cy="439183"/>
            <a:chOff x="6444157" y="729993"/>
            <a:chExt cx="925048" cy="439183"/>
          </a:xfrm>
        </p:grpSpPr>
        <p:sp>
          <p:nvSpPr>
            <p:cNvPr id="38" name="양쪽 모서리가 둥근 사각형 25">
              <a:extLst>
                <a:ext uri="{FF2B5EF4-FFF2-40B4-BE49-F238E27FC236}">
                  <a16:creationId xmlns:a16="http://schemas.microsoft.com/office/drawing/2014/main" id="{341DE67F-B36A-4233-A4A4-D1881F123AC9}"/>
                </a:ext>
              </a:extLst>
            </p:cNvPr>
            <p:cNvSpPr/>
            <p:nvPr/>
          </p:nvSpPr>
          <p:spPr>
            <a:xfrm rot="10800000">
              <a:off x="6444157" y="729994"/>
              <a:ext cx="925047" cy="439182"/>
            </a:xfrm>
            <a:prstGeom prst="round2SameRect">
              <a:avLst/>
            </a:prstGeom>
            <a:gradFill>
              <a:gsLst>
                <a:gs pos="4667">
                  <a:srgbClr val="FFAA01"/>
                </a:gs>
                <a:gs pos="16000">
                  <a:srgbClr val="FFDA3F"/>
                </a:gs>
                <a:gs pos="77000">
                  <a:srgbClr val="FFDA3F"/>
                </a:gs>
                <a:gs pos="88000">
                  <a:srgbClr val="EA7B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5AA211B8-BB8E-4436-833C-9AE1C5B60A25}"/>
                </a:ext>
              </a:extLst>
            </p:cNvPr>
            <p:cNvSpPr/>
            <p:nvPr/>
          </p:nvSpPr>
          <p:spPr bwMode="auto">
            <a:xfrm rot="5400000">
              <a:off x="6722553" y="451597"/>
              <a:ext cx="341583" cy="898375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FFFF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9D4F9E50-BB14-4F54-B0FE-6DE66CA119C6}"/>
                </a:ext>
              </a:extLst>
            </p:cNvPr>
            <p:cNvSpPr/>
            <p:nvPr/>
          </p:nvSpPr>
          <p:spPr bwMode="auto">
            <a:xfrm rot="16200000" flipH="1">
              <a:off x="6726455" y="447695"/>
              <a:ext cx="360451" cy="925048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EA7B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1FA953-F013-4F4C-92F9-6FEA3FBC8A46}"/>
              </a:ext>
            </a:extLst>
          </p:cNvPr>
          <p:cNvSpPr txBox="1"/>
          <p:nvPr/>
        </p:nvSpPr>
        <p:spPr>
          <a:xfrm>
            <a:off x="1542310" y="2863746"/>
            <a:ext cx="7662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1800" b="1" i="1" dirty="0">
                <a:ln w="1270">
                  <a:noFill/>
                </a:ln>
                <a:gradFill>
                  <a:gsLst>
                    <a:gs pos="6667">
                      <a:schemeClr val="tx1"/>
                    </a:gs>
                    <a:gs pos="36000">
                      <a:schemeClr val="tx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800" b="1" i="1" dirty="0">
              <a:ln w="1270">
                <a:noFill/>
              </a:ln>
              <a:gradFill>
                <a:gsLst>
                  <a:gs pos="6667">
                    <a:schemeClr val="tx1"/>
                  </a:gs>
                  <a:gs pos="36000">
                    <a:schemeClr val="tx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53DB33-8CCC-460B-A4D1-60BA90466F61}"/>
              </a:ext>
            </a:extLst>
          </p:cNvPr>
          <p:cNvSpPr txBox="1"/>
          <p:nvPr/>
        </p:nvSpPr>
        <p:spPr>
          <a:xfrm>
            <a:off x="6079614" y="5680237"/>
            <a:ext cx="4208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송동건</a:t>
            </a:r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(2022254005)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2516F6-F930-28B7-9ECC-1CA39CF7A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18A43DC-D1ED-DBB1-CDBF-1E8F749A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  <p:sp>
        <p:nvSpPr>
          <p:cNvPr id="2" name="TextBox 36">
            <a:extLst>
              <a:ext uri="{FF2B5EF4-FFF2-40B4-BE49-F238E27FC236}">
                <a16:creationId xmlns:a16="http://schemas.microsoft.com/office/drawing/2014/main" id="{CE185BF2-E582-6EC6-915B-3C20FE1A26DD}"/>
              </a:ext>
            </a:extLst>
          </p:cNvPr>
          <p:cNvSpPr txBox="1"/>
          <p:nvPr/>
        </p:nvSpPr>
        <p:spPr>
          <a:xfrm>
            <a:off x="1372946" y="3402731"/>
            <a:ext cx="7945920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FSO</a:t>
            </a:r>
            <a:r>
              <a:rPr lang="ko-KR" altLang="en-US" sz="20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통신의 광축 정렬을 위한 </a:t>
            </a:r>
            <a:r>
              <a:rPr lang="en-US" altLang="ko-KR" sz="20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YOLOV5</a:t>
            </a:r>
            <a:r>
              <a:rPr lang="ko-KR" altLang="en-US" sz="20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기반 패턴 검출 프로그램 설계</a:t>
            </a:r>
          </a:p>
        </p:txBody>
      </p:sp>
    </p:spTree>
    <p:extLst>
      <p:ext uri="{BB962C8B-B14F-4D97-AF65-F5344CB8AC3E}">
        <p14:creationId xmlns:p14="http://schemas.microsoft.com/office/powerpoint/2010/main" val="1448928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9537144D-1D25-426B-A3A6-C327E638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A935DB-08EF-4A75-B802-98518BDD91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1A9DC-AC6D-439C-8314-22ADEF175466}"/>
              </a:ext>
            </a:extLst>
          </p:cNvPr>
          <p:cNvSpPr txBox="1"/>
          <p:nvPr/>
        </p:nvSpPr>
        <p:spPr>
          <a:xfrm>
            <a:off x="416434" y="1074267"/>
            <a:ext cx="4608954" cy="83099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지능화 파일럿 프로젝트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논문 서론 및 이론적 배경</a:t>
            </a:r>
            <a:endParaRPr lang="ko-KR" altLang="en-US" sz="24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3D80CE5D-E131-4078-AEE0-337C9DF34BD2}"/>
              </a:ext>
            </a:extLst>
          </p:cNvPr>
          <p:cNvSpPr/>
          <p:nvPr/>
        </p:nvSpPr>
        <p:spPr>
          <a:xfrm rot="16200000" flipV="1">
            <a:off x="1018566" y="2213902"/>
            <a:ext cx="3822149" cy="5026430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112A77-D8D0-4164-AEB9-ACEACA64A949}"/>
              </a:ext>
            </a:extLst>
          </p:cNvPr>
          <p:cNvSpPr txBox="1"/>
          <p:nvPr/>
        </p:nvSpPr>
        <p:spPr>
          <a:xfrm>
            <a:off x="742265" y="3066521"/>
            <a:ext cx="4092467" cy="32526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연구의 배경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프로젝트의 목적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프로젝트의 기대효과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 동향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기존 연구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(or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기술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한계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추진 방법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0E9EA-92BB-4DBE-981F-5AD700A21180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51BEF96-9EEA-4871-B419-623BCF59AD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40C53F8-6952-47C3-8722-02C449FB8112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07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연구의 배경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4000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제목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D61151-945B-43B6-81BF-1F06120E6BF9}"/>
              </a:ext>
            </a:extLst>
          </p:cNvPr>
          <p:cNvSpPr txBox="1"/>
          <p:nvPr/>
        </p:nvSpPr>
        <p:spPr>
          <a:xfrm>
            <a:off x="758012" y="1836000"/>
            <a:ext cx="9407962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한글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광축 정렬을 위한 딥러닝 기반 객체인식 프로그램 설계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영문</a:t>
            </a:r>
            <a:r>
              <a:rPr lang="en-US" altLang="ko-KR" sz="1400" dirty="0">
                <a:latin typeface="+mn-ea"/>
              </a:rPr>
              <a:t>) O</a:t>
            </a:r>
            <a:r>
              <a:rPr lang="en-US" altLang="ko-KR" sz="1400" b="0" i="0" dirty="0">
                <a:effectLst/>
                <a:latin typeface="+mn-ea"/>
              </a:rPr>
              <a:t>ptical </a:t>
            </a:r>
            <a:r>
              <a:rPr lang="en-US" altLang="ko-KR" sz="1400" dirty="0">
                <a:latin typeface="+mn-ea"/>
              </a:rPr>
              <a:t>A</a:t>
            </a:r>
            <a:r>
              <a:rPr lang="en-US" altLang="ko-KR" sz="1400" b="0" i="0" dirty="0">
                <a:effectLst/>
                <a:latin typeface="+mn-ea"/>
              </a:rPr>
              <a:t>xis </a:t>
            </a:r>
            <a:r>
              <a:rPr lang="en-US" altLang="ko-KR" sz="1400" dirty="0">
                <a:latin typeface="+mn-ea"/>
              </a:rPr>
              <a:t>A</a:t>
            </a:r>
            <a:r>
              <a:rPr lang="en-US" altLang="ko-KR" sz="1400" b="0" i="0" dirty="0">
                <a:effectLst/>
                <a:latin typeface="+mn-ea"/>
              </a:rPr>
              <a:t>lignment </a:t>
            </a:r>
            <a:r>
              <a:rPr lang="en-US" altLang="ko-KR" sz="1400" dirty="0">
                <a:latin typeface="+mn-ea"/>
              </a:rPr>
              <a:t>using Deep Learning-Based Object Recognition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4" y="3324669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연구의 배경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A95A64-1FDE-38F7-F77F-DEC14A7DBC0F}"/>
              </a:ext>
            </a:extLst>
          </p:cNvPr>
          <p:cNvSpPr txBox="1"/>
          <p:nvPr/>
        </p:nvSpPr>
        <p:spPr>
          <a:xfrm>
            <a:off x="785548" y="3746415"/>
            <a:ext cx="5692253" cy="2636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자유공간 광통신 </a:t>
            </a:r>
            <a:r>
              <a:rPr lang="en-US" altLang="ko-KR" sz="1400" dirty="0">
                <a:latin typeface="+mn-ea"/>
              </a:rPr>
              <a:t>(Free-Space Optical Communication) </a:t>
            </a:r>
            <a:r>
              <a:rPr lang="ko-KR" altLang="en-US" sz="1400" dirty="0">
                <a:latin typeface="+mn-ea"/>
              </a:rPr>
              <a:t>에서 </a:t>
            </a:r>
            <a:r>
              <a:rPr lang="ko-KR" altLang="en-US" sz="1400" b="1" dirty="0">
                <a:latin typeface="+mn-ea"/>
              </a:rPr>
              <a:t>광축의 정렬은 필수적인 요소</a:t>
            </a:r>
            <a:r>
              <a:rPr lang="ko-KR" altLang="en-US" sz="1400" dirty="0">
                <a:latin typeface="+mn-ea"/>
              </a:rPr>
              <a:t>이다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광축 정렬은 감광 센서에 장착된 포토다이오드를 통해 광을 검출하여 정렬 좌표 및 자세 정보를 산출하고 있지만 </a:t>
            </a:r>
            <a:r>
              <a:rPr lang="ko-KR" altLang="en-US" sz="1400" b="1" dirty="0">
                <a:latin typeface="+mn-ea"/>
              </a:rPr>
              <a:t>여러 변수의 영향에 의해 포토다이오드를 통한 위치 산출 성능이 높지 않아 산출 정확도의 개선이 필요</a:t>
            </a:r>
            <a:r>
              <a:rPr lang="ko-KR" altLang="en-US" sz="1400" dirty="0">
                <a:latin typeface="+mn-ea"/>
              </a:rPr>
              <a:t>하다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b="1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낮은 산출 성능으로 인하여 감광 센서를 통한 </a:t>
            </a:r>
            <a:r>
              <a:rPr lang="ko-KR" altLang="en-US" sz="1400" b="1" dirty="0">
                <a:latin typeface="+mn-ea"/>
              </a:rPr>
              <a:t>광축 정렬의 정확도와 신뢰도가 높지 않은 상태</a:t>
            </a:r>
            <a:r>
              <a:rPr lang="ko-KR" altLang="en-US" sz="1400" dirty="0">
                <a:latin typeface="+mn-ea"/>
              </a:rPr>
              <a:t>이다</a:t>
            </a:r>
            <a:r>
              <a:rPr lang="en-US" altLang="ko-KR" sz="1400" dirty="0">
                <a:latin typeface="+mn-ea"/>
              </a:rPr>
              <a:t>.</a:t>
            </a:r>
            <a:endParaRPr lang="en-US" altLang="ko-KR" sz="14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7E1D8D-D63D-64D1-48AE-2319CE07EFA0}"/>
              </a:ext>
            </a:extLst>
          </p:cNvPr>
          <p:cNvSpPr txBox="1"/>
          <p:nvPr/>
        </p:nvSpPr>
        <p:spPr>
          <a:xfrm>
            <a:off x="5222987" y="7267951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- 1 -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D12C5-F750-7F98-EFC0-E2041C756E4C}"/>
              </a:ext>
            </a:extLst>
          </p:cNvPr>
          <p:cNvSpPr txBox="1"/>
          <p:nvPr/>
        </p:nvSpPr>
        <p:spPr>
          <a:xfrm>
            <a:off x="7430845" y="4331468"/>
            <a:ext cx="2077655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광무선</a:t>
            </a:r>
            <a:r>
              <a:rPr lang="ko-KR" altLang="en-US" sz="1400" dirty="0"/>
              <a:t> 통신기기의 개념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9E667D-965D-D789-8F17-34CB407D1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801" y="3409280"/>
            <a:ext cx="3983744" cy="8531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40331B-2CAF-6297-7D9C-F83847422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6" t="17251" r="10405" b="17580"/>
          <a:stretch/>
        </p:blipFill>
        <p:spPr>
          <a:xfrm>
            <a:off x="8784365" y="4923211"/>
            <a:ext cx="1193465" cy="12943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9FB786-C5CE-4E7C-7731-A141BBED2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915815" y="4707487"/>
            <a:ext cx="1294349" cy="17257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A1F54D-1FA9-14C7-A7B5-251A742AD5C8}"/>
              </a:ext>
            </a:extLst>
          </p:cNvPr>
          <p:cNvSpPr txBox="1"/>
          <p:nvPr/>
        </p:nvSpPr>
        <p:spPr>
          <a:xfrm>
            <a:off x="7506193" y="6382458"/>
            <a:ext cx="1926958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감광 센서와 장착 예시</a:t>
            </a:r>
          </a:p>
        </p:txBody>
      </p:sp>
    </p:spTree>
    <p:extLst>
      <p:ext uri="{BB962C8B-B14F-4D97-AF65-F5344CB8AC3E}">
        <p14:creationId xmlns:p14="http://schemas.microsoft.com/office/powerpoint/2010/main" val="1876954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프로젝트의 목적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025270-F136-4223-A334-A8115E6595B3}"/>
              </a:ext>
            </a:extLst>
          </p:cNvPr>
          <p:cNvSpPr txBox="1"/>
          <p:nvPr/>
        </p:nvSpPr>
        <p:spPr>
          <a:xfrm>
            <a:off x="5222987" y="7267951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- 2 -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8F6215-79D1-CF8B-DE1A-A1715869869D}"/>
              </a:ext>
            </a:extLst>
          </p:cNvPr>
          <p:cNvGrpSpPr/>
          <p:nvPr/>
        </p:nvGrpSpPr>
        <p:grpSpPr>
          <a:xfrm>
            <a:off x="430305" y="1404000"/>
            <a:ext cx="3895805" cy="381458"/>
            <a:chOff x="430306" y="1408458"/>
            <a:chExt cx="3895805" cy="381458"/>
          </a:xfrm>
        </p:grpSpPr>
        <p:sp>
          <p:nvSpPr>
            <p:cNvPr id="28" name="TextBox 36">
              <a:extLst>
                <a:ext uri="{FF2B5EF4-FFF2-40B4-BE49-F238E27FC236}">
                  <a16:creationId xmlns:a16="http://schemas.microsoft.com/office/drawing/2014/main" id="{351D83CF-59ED-C10F-E961-D60CF41CFF89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프로젝트의 목적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57CD9D0-3A4A-1859-D510-4D465867EECA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30" name="사각형: 둥근 위쪽 모서리 29">
                <a:extLst>
                  <a:ext uri="{FF2B5EF4-FFF2-40B4-BE49-F238E27FC236}">
                    <a16:creationId xmlns:a16="http://schemas.microsoft.com/office/drawing/2014/main" id="{C42DB9A7-3B1B-03CA-6BCC-5B84972FE476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B1BE0E0-D0AD-EA67-0AAB-277FA9A02E7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7BFFA42-408E-82EE-7AFC-8D7CEA32F722}"/>
              </a:ext>
            </a:extLst>
          </p:cNvPr>
          <p:cNvSpPr txBox="1"/>
          <p:nvPr/>
        </p:nvSpPr>
        <p:spPr>
          <a:xfrm>
            <a:off x="758013" y="1836000"/>
            <a:ext cx="6037423" cy="4251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딥러닝 기반의 영상처리기법을 기존의 감광센서와 혼합 활용</a:t>
            </a:r>
            <a:r>
              <a:rPr lang="ko-KR" altLang="en-US" sz="1400" dirty="0">
                <a:latin typeface="+mn-ea"/>
              </a:rPr>
              <a:t>하여 기존의 위치 산출 성능을 개선시킴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여러 개의 동일 모델 렌즈에 대한 최고 수신감도 위치를 집중적으로 학습시킴으로써 </a:t>
            </a:r>
            <a:r>
              <a:rPr lang="ko-KR" altLang="en-US" sz="1400" b="1" dirty="0">
                <a:latin typeface="+mn-ea"/>
              </a:rPr>
              <a:t>렌즈 생산과정에서 발생하는 미세한 집적도의 차이를 극복</a:t>
            </a:r>
            <a:r>
              <a:rPr lang="ko-KR" altLang="en-US" sz="1400" dirty="0">
                <a:latin typeface="+mn-ea"/>
              </a:rPr>
              <a:t>할 수 있도록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기존의 방식으로는 위치 산출 정확도가 낮은 </a:t>
            </a:r>
            <a:r>
              <a:rPr lang="ko-KR" altLang="en-US" sz="1400" b="1" dirty="0">
                <a:latin typeface="+mn-ea"/>
              </a:rPr>
              <a:t>렌즈 중앙 위치 추적의 정확도 및 정밀도를 높이고 렌즈 집적도 차이로 인한 오류를 개선</a:t>
            </a:r>
            <a:r>
              <a:rPr lang="ko-KR" altLang="en-US" sz="1400" dirty="0">
                <a:latin typeface="+mn-ea"/>
              </a:rPr>
              <a:t>한다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정확한 위치좌표를 습득할 수 있는 실제 개발중인 </a:t>
            </a:r>
            <a:r>
              <a:rPr lang="en-US" altLang="ko-KR" sz="1400" dirty="0">
                <a:latin typeface="+mn-ea"/>
              </a:rPr>
              <a:t>FSO </a:t>
            </a:r>
            <a:r>
              <a:rPr lang="ko-KR" altLang="en-US" sz="1400" dirty="0">
                <a:latin typeface="+mn-ea"/>
              </a:rPr>
              <a:t>통신기기를 활용한 테스트 베드 실험데이터를 학습 데이터로 활용함으로써 </a:t>
            </a:r>
            <a:r>
              <a:rPr lang="ko-KR" altLang="en-US" sz="1400" b="1" dirty="0">
                <a:latin typeface="+mn-ea"/>
              </a:rPr>
              <a:t>신뢰성이 높은 학습 데이터를 사용</a:t>
            </a:r>
            <a:r>
              <a:rPr lang="ko-KR" altLang="en-US" sz="1400" dirty="0">
                <a:latin typeface="+mn-ea"/>
              </a:rPr>
              <a:t>한다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A00B8F-4E52-4996-7F31-6786557AF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70" y="6087870"/>
            <a:ext cx="2877540" cy="13461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EDFD73-04E0-4C27-B77F-0144B92BE16A}"/>
              </a:ext>
            </a:extLst>
          </p:cNvPr>
          <p:cNvSpPr txBox="1"/>
          <p:nvPr/>
        </p:nvSpPr>
        <p:spPr>
          <a:xfrm>
            <a:off x="1261068" y="7236950"/>
            <a:ext cx="2140330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기존 센서 데이터 값 예시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BAB55323-3E89-24C7-D943-1EDFDED38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954" y="4563548"/>
            <a:ext cx="3265149" cy="10883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745CE0-A44C-B1EC-C0C1-151820D79062}"/>
              </a:ext>
            </a:extLst>
          </p:cNvPr>
          <p:cNvSpPr txBox="1"/>
          <p:nvPr/>
        </p:nvSpPr>
        <p:spPr>
          <a:xfrm>
            <a:off x="6674601" y="5820937"/>
            <a:ext cx="3927477" cy="3900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동일한 모델의 렌즈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개의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최고 수신 감도 위치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963E82-FC62-1438-2281-2B4A66972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436" y="1785459"/>
            <a:ext cx="3806642" cy="21258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05E76B-5679-0952-D18D-5BE28966D15E}"/>
              </a:ext>
            </a:extLst>
          </p:cNvPr>
          <p:cNvSpPr txBox="1"/>
          <p:nvPr/>
        </p:nvSpPr>
        <p:spPr>
          <a:xfrm>
            <a:off x="7555065" y="3911351"/>
            <a:ext cx="2160926" cy="3900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>
                <a:solidFill>
                  <a:srgbClr val="000000"/>
                </a:solidFill>
                <a:effectLst/>
                <a:latin typeface="+mn-ea"/>
              </a:rPr>
              <a:t>프로젝트 실험 설계 예시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270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8957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프로젝트의 기대효과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6" y="1404000"/>
            <a:ext cx="4993082" cy="381458"/>
            <a:chOff x="430306" y="1408458"/>
            <a:chExt cx="4993082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287457" y="1458998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프로젝트의 기대효과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19211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F4C77FE-B04C-4E39-9365-34AACC5EEABC}"/>
              </a:ext>
            </a:extLst>
          </p:cNvPr>
          <p:cNvSpPr txBox="1"/>
          <p:nvPr/>
        </p:nvSpPr>
        <p:spPr>
          <a:xfrm>
            <a:off x="758015" y="1836000"/>
            <a:ext cx="8925000" cy="3282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딥러닝 기술을 활용하여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FSO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통신기기의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광축정렬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 정확도 및 정밀도를 기존보다 향상 시킴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자동 광축 정렬 기술에 적용하여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장비 이용자의 초기 정렬 및 재정렬 효율 증가 및 장비에 대한 효율성 증대에 기여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딥러닝 기술의 접목으로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여러가지 변수에 대응하여 정렬 과정을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서포팅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 할 것이라 기대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여러 장비들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포토 다이오드 감광센서</a:t>
            </a:r>
            <a:r>
              <a:rPr lang="en-US" altLang="ko-KR" sz="1400" dirty="0">
                <a:latin typeface="+mn-ea"/>
              </a:rPr>
              <a:t>, IMU</a:t>
            </a:r>
            <a:r>
              <a:rPr lang="ko-KR" altLang="en-US" sz="1400" dirty="0">
                <a:latin typeface="+mn-ea"/>
              </a:rPr>
              <a:t> 자세센서</a:t>
            </a:r>
            <a:r>
              <a:rPr lang="en-US" altLang="ko-KR" sz="1400" dirty="0">
                <a:latin typeface="+mn-ea"/>
              </a:rPr>
              <a:t>, RF</a:t>
            </a:r>
            <a:r>
              <a:rPr lang="ko-KR" altLang="en-US" sz="1400" dirty="0">
                <a:latin typeface="+mn-ea"/>
              </a:rPr>
              <a:t> 통신기기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프리즘 등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을 장비에 설치하여 좌표정보를 제공하는 기존의 방식에 비해 카메라와 포토 다이오드만으로 위치 검출이 가능해짐으로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비용 절감 및 관리의 단순화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장치 소형화에 기여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04152B-830C-41B4-961C-5B5BEF160052}"/>
              </a:ext>
            </a:extLst>
          </p:cNvPr>
          <p:cNvSpPr txBox="1"/>
          <p:nvPr/>
        </p:nvSpPr>
        <p:spPr>
          <a:xfrm>
            <a:off x="5222987" y="7267951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- 3 -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692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 동향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025270-F136-4223-A334-A8115E6595B3}"/>
              </a:ext>
            </a:extLst>
          </p:cNvPr>
          <p:cNvSpPr txBox="1"/>
          <p:nvPr/>
        </p:nvSpPr>
        <p:spPr>
          <a:xfrm>
            <a:off x="5222987" y="7267951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- 4 -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4000"/>
            <a:ext cx="3895805" cy="381458"/>
            <a:chOff x="430306" y="1408458"/>
            <a:chExt cx="3895805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시장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동향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CCBCE27-85C3-67E6-C7D5-55BFD5A15B69}"/>
              </a:ext>
            </a:extLst>
          </p:cNvPr>
          <p:cNvSpPr txBox="1"/>
          <p:nvPr/>
        </p:nvSpPr>
        <p:spPr>
          <a:xfrm>
            <a:off x="758014" y="1836000"/>
            <a:ext cx="572370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현재 세계 통신 시장은 디지털화된 정보를 전달하고 활용하는 스마트기기 확산과 영상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방송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가상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/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증강 현실 증 데이터 콘텐츠의 진화로 인하여 고품질 비디오 전송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실시간 스트리밍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클라우드 서비스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소셜 미디어 등 대용량 데이터 서비스가 급격히 증가함에 따라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통신 트래픽이 폭증하고 있다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. (2017 : 1.5ZB, 2022 : 4.8ZB)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FSO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기술은 큰 대역폭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높은 데이터 전송률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및 손쉬운 배치를 포함하는 고유한 기능으로 인해 최근 몇 년 동안 많은 관심을 받고 있으며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위성통신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해양통신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광 검출 및 거리측정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(LiDAR),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무선 셀룰러 네트워크 등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많은 응용분야에서 광범위하게 보고 되었다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.</a:t>
            </a:r>
            <a:endParaRPr lang="ko-KR" altLang="en-US" sz="1400" b="1" dirty="0">
              <a:solidFill>
                <a:srgbClr val="0070C0"/>
              </a:solidFill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5" y="4395855"/>
            <a:ext cx="3895805" cy="381458"/>
            <a:chOff x="430306" y="1408458"/>
            <a:chExt cx="3895805" cy="381458"/>
          </a:xfrm>
        </p:grpSpPr>
        <p:sp>
          <p:nvSpPr>
            <p:cNvPr id="1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관련 연구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CCBCE27-85C3-67E6-C7D5-55BFD5A15B69}"/>
              </a:ext>
            </a:extLst>
          </p:cNvPr>
          <p:cNvSpPr txBox="1"/>
          <p:nvPr/>
        </p:nvSpPr>
        <p:spPr>
          <a:xfrm>
            <a:off x="753888" y="4865706"/>
            <a:ext cx="9755223" cy="2636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ETRI (2013)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는 무선 광통신 장치 및 이의 양방향 무선 광통신 방법에 대한 연구를 진행</a:t>
            </a:r>
            <a:endParaRPr lang="en-US" altLang="ko-KR" sz="1400" dirty="0">
              <a:solidFill>
                <a:srgbClr val="002060"/>
              </a:solidFill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ETRI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(2020)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는 무선</a:t>
            </a:r>
            <a:r>
              <a:rPr lang="en-US" altLang="ko-KR" sz="1400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광통신 장치의 플랫폼 및 솔루션에 대한 연구를 진행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rgbClr val="002060"/>
                </a:solidFill>
                <a:latin typeface="+mn-ea"/>
              </a:rPr>
              <a:t>Yugeng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Chen 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외 </a:t>
            </a: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(2021)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는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rgbClr val="002060"/>
                </a:solidFill>
                <a:latin typeface="+mn-ea"/>
              </a:rPr>
              <a:t>딥러닝을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 이용하여 펄스 신호에 대한 등화기를 제안하여 대기 채널의 비선형성을 효과적으로 보상할 수 있는 방법을 제안</a:t>
            </a:r>
            <a:endParaRPr lang="en-US" altLang="ko-KR" sz="1400" dirty="0">
              <a:solidFill>
                <a:srgbClr val="002060"/>
              </a:solidFill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Yun-Wei Li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 외</a:t>
            </a: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(2021)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는 </a:t>
            </a:r>
            <a:r>
              <a:rPr lang="ko-KR" altLang="en-US" sz="1400" dirty="0" err="1">
                <a:solidFill>
                  <a:srgbClr val="002060"/>
                </a:solidFill>
                <a:latin typeface="+mn-ea"/>
              </a:rPr>
              <a:t>딥러닝을</a:t>
            </a:r>
            <a:r>
              <a:rPr lang="en-US" altLang="ko-KR" sz="1400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이용하여 수신 신호에 대한 등화기를 제안하여 신호의 비선형성을 최소화하는 방법을 제안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 u="none" strike="noStrike" dirty="0">
                <a:solidFill>
                  <a:srgbClr val="002060"/>
                </a:solidFill>
                <a:effectLst/>
                <a:latin typeface="+mn-ea"/>
              </a:rPr>
              <a:t>Mohammad Ali </a:t>
            </a:r>
            <a:r>
              <a:rPr lang="en-US" altLang="ko-KR" sz="1400" b="1" i="0" u="none" strike="noStrike" dirty="0" err="1">
                <a:solidFill>
                  <a:srgbClr val="002060"/>
                </a:solidFill>
                <a:effectLst/>
                <a:latin typeface="+mn-ea"/>
              </a:rPr>
              <a:t>Amirabadi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 외</a:t>
            </a: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(2020)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는 </a:t>
            </a:r>
            <a:r>
              <a:rPr lang="ko-KR" altLang="en-US" sz="1400" dirty="0" err="1">
                <a:solidFill>
                  <a:srgbClr val="002060"/>
                </a:solidFill>
                <a:latin typeface="+mn-ea"/>
              </a:rPr>
              <a:t>딥러닝을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 이용하여 수신 신호와 전송된 심볼 스트림의 매핑 함수를 검출하여 </a:t>
            </a:r>
            <a:r>
              <a:rPr lang="en-US" altLang="ko-KR" sz="1400" dirty="0">
                <a:solidFill>
                  <a:srgbClr val="002060"/>
                </a:solidFill>
                <a:latin typeface="+mn-ea"/>
              </a:rPr>
              <a:t>QOS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를 개선하는 방법을 제안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EF40B1-E646-7147-798F-D9495AFEF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722" y="1773717"/>
            <a:ext cx="4027389" cy="2278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0D0E5C-80D7-B546-DAF9-615AB7B63C87}"/>
              </a:ext>
            </a:extLst>
          </p:cNvPr>
          <p:cNvSpPr txBox="1"/>
          <p:nvPr/>
        </p:nvSpPr>
        <p:spPr>
          <a:xfrm>
            <a:off x="7425251" y="4166460"/>
            <a:ext cx="2596224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세계 </a:t>
            </a:r>
            <a:r>
              <a:rPr lang="en-US" altLang="ko-KR" sz="1400" dirty="0"/>
              <a:t>FSO </a:t>
            </a:r>
            <a:r>
              <a:rPr lang="ko-KR" altLang="en-US" sz="1400" dirty="0"/>
              <a:t>기술 시장 </a:t>
            </a:r>
            <a:r>
              <a:rPr lang="en-US" altLang="ko-KR" sz="1400" dirty="0"/>
              <a:t>(2017-2027)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15805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연구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한계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025270-F136-4223-A334-A8115E6595B3}"/>
              </a:ext>
            </a:extLst>
          </p:cNvPr>
          <p:cNvSpPr txBox="1"/>
          <p:nvPr/>
        </p:nvSpPr>
        <p:spPr>
          <a:xfrm>
            <a:off x="5222987" y="7267951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- 5 -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4000"/>
            <a:ext cx="3895805" cy="381458"/>
            <a:chOff x="430306" y="1408458"/>
            <a:chExt cx="3895805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연구의 한계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F650083-9A49-CA3C-D022-E5E6E9D41D3B}"/>
              </a:ext>
            </a:extLst>
          </p:cNvPr>
          <p:cNvSpPr txBox="1"/>
          <p:nvPr/>
        </p:nvSpPr>
        <p:spPr>
          <a:xfrm>
            <a:off x="758012" y="1836000"/>
            <a:ext cx="8039479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FSO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 관련 기존 선행연구는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주로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신호값의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 분석 및 보정을 통해 안정적인 데이터를 수신하는 것에 기반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을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두고 있다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70C0"/>
              </a:solidFill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70C0"/>
              </a:solidFill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FSO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통신의 통신 신호 안정화를 위해 딥러닝 기술을 적용한 연구가 있지만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정렬에 대한 부분에서 여러 환경적인 변수에 따른 오류가 발생할 수 있음을 명시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하고 있다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. </a:t>
            </a:r>
            <a:endParaRPr lang="ko-KR" altLang="en-US" sz="1400" dirty="0">
              <a:solidFill>
                <a:srgbClr val="0070C0"/>
              </a:solidFill>
              <a:latin typeface="+mn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5" y="3924216"/>
            <a:ext cx="3895805" cy="381458"/>
            <a:chOff x="430306" y="1408458"/>
            <a:chExt cx="3895805" cy="381458"/>
          </a:xfrm>
        </p:grpSpPr>
        <p:sp>
          <p:nvSpPr>
            <p:cNvPr id="12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기술의 한계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F650083-9A49-CA3C-D022-E5E6E9D41D3B}"/>
              </a:ext>
            </a:extLst>
          </p:cNvPr>
          <p:cNvSpPr txBox="1"/>
          <p:nvPr/>
        </p:nvSpPr>
        <p:spPr>
          <a:xfrm>
            <a:off x="758011" y="4356216"/>
            <a:ext cx="8039480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기존 정렬 기술은 센서 데이터를 통해 얻은 정보를 기반으로 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Rule base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의 정해진 규칙에 의한 위치 산출만을 수행함으로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다양한 변수가 발생할 수 있는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FSO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통신 기술에서는 한계가 있다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.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안정적인 신호 형성에 및 센서를 활용한 정렬 기술에 대한 연구는 진행되고 있지만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딥러닝을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 이용한 영상분석 기술 적용은 아직 초기단계이다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.</a:t>
            </a:r>
            <a:endParaRPr lang="ko-KR" altLang="en-US" sz="1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3840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장난감, 기계, 축적 모형이(가) 표시된 사진&#10;&#10;자동 생성된 설명">
            <a:extLst>
              <a:ext uri="{FF2B5EF4-FFF2-40B4-BE49-F238E27FC236}">
                <a16:creationId xmlns:a16="http://schemas.microsoft.com/office/drawing/2014/main" id="{9B4B0DE7-5A6D-F521-2E9B-3E383B4F0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600" y="2809519"/>
            <a:ext cx="2642464" cy="148638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4000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방법론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5" y="320708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 설계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(or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서비스 구성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F025270-F136-4223-A334-A8115E6595B3}"/>
              </a:ext>
            </a:extLst>
          </p:cNvPr>
          <p:cNvSpPr txBox="1"/>
          <p:nvPr/>
        </p:nvSpPr>
        <p:spPr>
          <a:xfrm>
            <a:off x="5222987" y="7267951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- 6 -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추진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5923671" cy="1181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실제 실험 데이터 및 이미지를 분석하여 학습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데이터 선별</a:t>
            </a:r>
            <a:endParaRPr lang="en-US" altLang="ko-KR" sz="1400" dirty="0">
              <a:solidFill>
                <a:srgbClr val="0070C0"/>
              </a:solidFill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부족한 데이터의 보충 및 정확도 향상을 위해 데이터 증량 기법 사용</a:t>
            </a:r>
            <a:endParaRPr lang="en-US" altLang="ko-KR" sz="1400" dirty="0">
              <a:solidFill>
                <a:srgbClr val="0070C0"/>
              </a:solidFill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YOLOv5,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딥러닝 기반의 학습 수행</a:t>
            </a:r>
            <a:endParaRPr lang="en-US" altLang="ko-KR" sz="1400" dirty="0">
              <a:solidFill>
                <a:srgbClr val="0070C0"/>
              </a:solidFill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결과 성능 비교</a:t>
            </a:r>
            <a:endParaRPr lang="en-US" altLang="ko-KR" sz="14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37085F-0747-0BC2-9F40-7C38242A9AF1}"/>
              </a:ext>
            </a:extLst>
          </p:cNvPr>
          <p:cNvSpPr txBox="1"/>
          <p:nvPr/>
        </p:nvSpPr>
        <p:spPr>
          <a:xfrm>
            <a:off x="897429" y="3730411"/>
            <a:ext cx="5779596" cy="2302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실제 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FSO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통신기기 테스트 베드에서 실험한 데이터를 사용</a:t>
            </a:r>
            <a:endParaRPr lang="en-US" altLang="ko-KR" sz="1400" dirty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   -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여러 개의 동일모델 </a:t>
            </a:r>
            <a:r>
              <a:rPr lang="ko-KR" altLang="en-US" sz="1400" dirty="0" err="1">
                <a:solidFill>
                  <a:srgbClr val="0070C0"/>
                </a:solidFill>
                <a:latin typeface="+mn-ea"/>
              </a:rPr>
              <a:t>렌즈별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 위치좌표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최고수신감도 데이터를 추출</a:t>
            </a:r>
            <a:endParaRPr lang="en-US" altLang="ko-KR" sz="1400" dirty="0">
              <a:solidFill>
                <a:srgbClr val="0070C0"/>
              </a:solidFill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데이터 증량 기법 사용</a:t>
            </a:r>
            <a:endParaRPr lang="en-US" altLang="ko-KR" sz="1400" dirty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   - </a:t>
            </a:r>
            <a:r>
              <a:rPr lang="ko-KR" altLang="en-US" sz="1400" dirty="0" err="1">
                <a:solidFill>
                  <a:srgbClr val="0070C0"/>
                </a:solidFill>
                <a:latin typeface="+mn-ea"/>
              </a:rPr>
              <a:t>화소적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기하학적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변형으로 학습 데이터 증량</a:t>
            </a:r>
            <a:endParaRPr lang="en-US" altLang="ko-KR" sz="1400" dirty="0">
              <a:solidFill>
                <a:srgbClr val="0070C0"/>
              </a:solidFill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차 러프 정렬을 위해 위치를 잡아줄 패턴에 대한 </a:t>
            </a:r>
            <a:r>
              <a:rPr lang="ko-KR" altLang="en-US" sz="1400" dirty="0" err="1">
                <a:solidFill>
                  <a:srgbClr val="0070C0"/>
                </a:solidFill>
                <a:latin typeface="+mn-ea"/>
              </a:rPr>
              <a:t>라벨링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 수행</a:t>
            </a:r>
            <a:endParaRPr lang="en-US" altLang="ko-KR" sz="1400" dirty="0">
              <a:solidFill>
                <a:srgbClr val="0070C0"/>
              </a:solidFill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0070C0"/>
                </a:solidFill>
                <a:latin typeface="+mn-ea"/>
              </a:rPr>
              <a:t>라벨링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 한 데이터에서 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train, valid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비율 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7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대 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3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으로 분류</a:t>
            </a:r>
            <a:endParaRPr lang="en-US" altLang="ko-KR" sz="1400" dirty="0">
              <a:solidFill>
                <a:srgbClr val="0070C0"/>
              </a:solidFill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영상데이터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학습 옵션 등 변경하여 모델을 만들고 각 결과 모델에 대한 성능 비교</a:t>
            </a:r>
            <a:endParaRPr lang="en-US" altLang="ko-KR" sz="14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8436516" y="4134255"/>
            <a:ext cx="484632" cy="7587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006635" y="4328968"/>
            <a:ext cx="90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YOLOv5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1CD17-0144-7D88-AA1D-A87202841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183" y="1573031"/>
            <a:ext cx="1557118" cy="12364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CDCC6D-CD56-2005-E93F-F3D970EFA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793" y="1573032"/>
            <a:ext cx="1825950" cy="12364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16A8CE0-682D-05AC-4E1E-10A3781F4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182" y="5282912"/>
            <a:ext cx="3429979" cy="198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16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673784" y="3196841"/>
            <a:ext cx="5344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ko-KR" altLang="en-US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F2C56C-2670-C2E1-7291-9AB8D02D6D0F}"/>
              </a:ext>
            </a:extLst>
          </p:cNvPr>
          <p:cNvSpPr txBox="1"/>
          <p:nvPr/>
        </p:nvSpPr>
        <p:spPr>
          <a:xfrm>
            <a:off x="2673784" y="1473236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지능화 파일럿 프로젝트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DF064-81ED-96CC-6653-193FC1FB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FD6793-2853-FEC1-6B17-EB02294B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EC8929-A2CB-1B01-2551-F0E24BE6C94E}"/>
              </a:ext>
            </a:extLst>
          </p:cNvPr>
          <p:cNvSpPr txBox="1"/>
          <p:nvPr/>
        </p:nvSpPr>
        <p:spPr>
          <a:xfrm>
            <a:off x="2673785" y="1882279"/>
            <a:ext cx="53442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논문 서론 및 이론적 배경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395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3" ma:contentTypeDescription="새 문서를 만듭니다." ma:contentTypeScope="" ma:versionID="8f56fd7f689ce8c4e9cc7557b2243415">
  <xsd:schema xmlns:xsd="http://www.w3.org/2001/XMLSchema" xmlns:xs="http://www.w3.org/2001/XMLSchema" xmlns:p="http://schemas.microsoft.com/office/2006/metadata/properties" xmlns:ns2="df922d41-91bf-45f8-8b2c-e1591bc010d5" xmlns:ns3="ad4f9fb4-0e06-43e2-8892-d19b32436ccd" targetNamespace="http://schemas.microsoft.com/office/2006/metadata/properties" ma:root="true" ma:fieldsID="8e09176fa42ed14ec2a885492b4aa618" ns2:_="" ns3:_="">
    <xsd:import namespace="df922d41-91bf-45f8-8b2c-e1591bc010d5"/>
    <xsd:import namespace="ad4f9fb4-0e06-43e2-8892-d19b32436c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f9fb4-0e06-43e2-8892-d19b32436c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265FB1-6595-466A-9A0F-D3A2C10053A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7F1398-980A-4A53-9022-8C90FB6A33A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D231E1B-5A7F-4612-ACBB-3B64E708B4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ad4f9fb4-0e06-43e2-8892-d19b32436c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4868</TotalTime>
  <Words>830</Words>
  <Application>Microsoft Office PowerPoint</Application>
  <PresentationFormat>사용자 지정</PresentationFormat>
  <Paragraphs>101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Arial</vt:lpstr>
      <vt:lpstr>Calibri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MJ</dc:creator>
  <cp:lastModifiedBy>동건 송</cp:lastModifiedBy>
  <cp:revision>283</cp:revision>
  <cp:lastPrinted>2021-11-23T08:08:07Z</cp:lastPrinted>
  <dcterms:created xsi:type="dcterms:W3CDTF">2021-11-09T05:01:52Z</dcterms:created>
  <dcterms:modified xsi:type="dcterms:W3CDTF">2023-10-31T06:47:34Z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